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Playfair Display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Work Sans"/>
      <p:regular r:id="rId44"/>
      <p:bold r:id="rId45"/>
      <p:italic r:id="rId46"/>
      <p:boldItalic r:id="rId47"/>
    </p:embeddedFont>
    <p:embeddedFont>
      <p:font typeface="Work Sans Light"/>
      <p:regular r:id="rId48"/>
      <p:bold r:id="rId49"/>
      <p:italic r:id="rId50"/>
      <p:boldItalic r:id="rId51"/>
    </p:embeddedFont>
    <p:embeddedFont>
      <p:font typeface="Oswald"/>
      <p:regular r:id="rId52"/>
      <p:bold r:id="rId53"/>
    </p:embeddedFont>
    <p:embeddedFont>
      <p:font typeface="Archivo"/>
      <p:regular r:id="rId54"/>
      <p:bold r:id="rId55"/>
      <p:italic r:id="rId56"/>
      <p:boldItalic r:id="rId57"/>
    </p:embeddedFont>
    <p:embeddedFont>
      <p:font typeface="Comfortaa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WorkSans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WorkSans-italic.fntdata"/><Relationship Id="rId45" Type="http://schemas.openxmlformats.org/officeDocument/2006/relationships/font" Target="fonts/Work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WorkSansLight-regular.fntdata"/><Relationship Id="rId47" Type="http://schemas.openxmlformats.org/officeDocument/2006/relationships/font" Target="fonts/WorkSans-boldItalic.fntdata"/><Relationship Id="rId49" Type="http://schemas.openxmlformats.org/officeDocument/2006/relationships/font" Target="fonts/WorkSans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PlayfairDisplay-bold.fntdata"/><Relationship Id="rId32" Type="http://schemas.openxmlformats.org/officeDocument/2006/relationships/font" Target="fonts/PlayfairDisplay-regular.fntdata"/><Relationship Id="rId35" Type="http://schemas.openxmlformats.org/officeDocument/2006/relationships/font" Target="fonts/PlayfairDisplay-boldItalic.fntdata"/><Relationship Id="rId34" Type="http://schemas.openxmlformats.org/officeDocument/2006/relationships/font" Target="fonts/PlayfairDisplay-italic.fntdata"/><Relationship Id="rId37" Type="http://schemas.openxmlformats.org/officeDocument/2006/relationships/font" Target="fonts/Nunito-bold.fntdata"/><Relationship Id="rId36" Type="http://schemas.openxmlformats.org/officeDocument/2006/relationships/font" Target="fonts/Nunito-regular.fntdata"/><Relationship Id="rId39" Type="http://schemas.openxmlformats.org/officeDocument/2006/relationships/font" Target="fonts/Nunito-boldItalic.fntdata"/><Relationship Id="rId38" Type="http://schemas.openxmlformats.org/officeDocument/2006/relationships/font" Target="fonts/Nuni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WorkSansLight-boldItalic.fntdata"/><Relationship Id="rId50" Type="http://schemas.openxmlformats.org/officeDocument/2006/relationships/font" Target="fonts/WorkSansLight-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5.xml"/><Relationship Id="rId55" Type="http://schemas.openxmlformats.org/officeDocument/2006/relationships/font" Target="fonts/Archivo-bold.fntdata"/><Relationship Id="rId10" Type="http://schemas.openxmlformats.org/officeDocument/2006/relationships/slide" Target="slides/slide4.xml"/><Relationship Id="rId54" Type="http://schemas.openxmlformats.org/officeDocument/2006/relationships/font" Target="fonts/Archivo-regular.fntdata"/><Relationship Id="rId13" Type="http://schemas.openxmlformats.org/officeDocument/2006/relationships/slide" Target="slides/slide7.xml"/><Relationship Id="rId57" Type="http://schemas.openxmlformats.org/officeDocument/2006/relationships/font" Target="fonts/Archivo-boldItalic.fntdata"/><Relationship Id="rId12" Type="http://schemas.openxmlformats.org/officeDocument/2006/relationships/slide" Target="slides/slide6.xml"/><Relationship Id="rId56" Type="http://schemas.openxmlformats.org/officeDocument/2006/relationships/font" Target="fonts/Archivo-italic.fntdata"/><Relationship Id="rId15" Type="http://schemas.openxmlformats.org/officeDocument/2006/relationships/slide" Target="slides/slide9.xml"/><Relationship Id="rId59" Type="http://schemas.openxmlformats.org/officeDocument/2006/relationships/font" Target="fonts/Comfortaa-bold.fntdata"/><Relationship Id="rId14" Type="http://schemas.openxmlformats.org/officeDocument/2006/relationships/slide" Target="slides/slide8.xml"/><Relationship Id="rId58" Type="http://schemas.openxmlformats.org/officeDocument/2006/relationships/font" Target="fonts/Comforta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d1ea8e0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d1ea8e0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0d1ea8e0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0d1ea8e0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0f17068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0f17068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0d1ea8e0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0d1ea8e0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0f17068d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0f17068d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0f17068d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0f17068d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0d1ea8e04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0d1ea8e0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df67848f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df67848f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4646c00f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4646c00f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484df438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484df438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0e7e783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0e7e783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448e9a63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448e9a63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e7e783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e7e783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df67848f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df67848f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0f1582a0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0f1582a0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0e7e783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0e7e783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0e7e783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0e7e783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448e9a63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448e9a63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6de93b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6de93b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48e9a6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48e9a6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484df438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484df43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4646c00f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4646c00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646c00f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646c00f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484df438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484df438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4646c00f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4646c00f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hyperlink" Target="http://drive.google.com/file/d/1kO3-FTEaJoW379zN-uGuK63pcfwuTGia/view" TargetMode="External"/><Relationship Id="rId5" Type="http://schemas.openxmlformats.org/officeDocument/2006/relationships/image" Target="../media/image29.jp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25150" y="1692125"/>
            <a:ext cx="5745000" cy="14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600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Cr</a:t>
            </a:r>
            <a:r>
              <a:rPr b="1" lang="es" sz="6600">
                <a:solidFill>
                  <a:srgbClr val="FF530B"/>
                </a:solidFill>
                <a:latin typeface="Comfortaa"/>
                <a:ea typeface="Comfortaa"/>
                <a:cs typeface="Comfortaa"/>
                <a:sym typeface="Comfortaa"/>
              </a:rPr>
              <a:t>e</a:t>
            </a:r>
            <a:r>
              <a:rPr b="1" lang="es" sz="6600">
                <a:solidFill>
                  <a:srgbClr val="12B2F1"/>
                </a:solidFill>
                <a:latin typeface="Comfortaa"/>
                <a:ea typeface="Comfortaa"/>
                <a:cs typeface="Comfortaa"/>
                <a:sym typeface="Comfortaa"/>
              </a:rPr>
              <a:t>act</a:t>
            </a:r>
            <a:r>
              <a:rPr b="1" lang="es" sz="66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iv</a:t>
            </a:r>
            <a:r>
              <a:rPr b="1" lang="es" sz="6600">
                <a:solidFill>
                  <a:srgbClr val="FC4821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endParaRPr sz="5400"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575" y="963250"/>
            <a:ext cx="4750000" cy="3562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95250">
              <a:srgbClr val="000000">
                <a:alpha val="19000"/>
              </a:srgbClr>
            </a:outerShdw>
          </a:effectLst>
        </p:spPr>
      </p:pic>
      <p:sp>
        <p:nvSpPr>
          <p:cNvPr id="105" name="Google Shape;105;p25"/>
          <p:cNvSpPr txBox="1"/>
          <p:nvPr/>
        </p:nvSpPr>
        <p:spPr>
          <a:xfrm>
            <a:off x="5775600" y="892375"/>
            <a:ext cx="408900" cy="2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99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Tecnologías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47" y="2225726"/>
            <a:ext cx="2512275" cy="141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125" y="2905000"/>
            <a:ext cx="3907950" cy="15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181" y="1531773"/>
            <a:ext cx="4202894" cy="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99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Tecnologías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00" y="1977975"/>
            <a:ext cx="1653975" cy="10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275" y="1854050"/>
            <a:ext cx="2584552" cy="11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413" y="3194749"/>
            <a:ext cx="2023350" cy="112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3937" y="1638750"/>
            <a:ext cx="1970200" cy="8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0325" y="3250075"/>
            <a:ext cx="2023350" cy="10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1315" y="3194746"/>
            <a:ext cx="2175432" cy="10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2271075"/>
            <a:ext cx="4709699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530B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Arquitectura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Patrón</a:t>
            </a:r>
            <a:r>
              <a:rPr lang="es"/>
              <a:t> de Diseño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775" y="1843512"/>
            <a:ext cx="2115925" cy="21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/>
        </p:nvSpPr>
        <p:spPr>
          <a:xfrm>
            <a:off x="4258125" y="2055150"/>
            <a:ext cx="3027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●"/>
            </a:pPr>
            <a:r>
              <a:rPr lang="es"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Reutilizar componente</a:t>
            </a:r>
            <a:endParaRPr sz="16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●"/>
            </a:pPr>
            <a:r>
              <a:rPr lang="es"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Modular</a:t>
            </a:r>
            <a:endParaRPr sz="16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●"/>
            </a:pPr>
            <a:r>
              <a:rPr lang="es"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Mantenimiento</a:t>
            </a:r>
            <a:endParaRPr sz="16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Char char="●"/>
            </a:pPr>
            <a:r>
              <a:rPr lang="es"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Escalable</a:t>
            </a:r>
            <a:endParaRPr sz="16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530B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Arquitectura - </a:t>
            </a:r>
            <a:r>
              <a:rPr lang="es" sz="2111">
                <a:solidFill>
                  <a:schemeClr val="lt1"/>
                </a:solidFill>
              </a:rPr>
              <a:t>Estructura de la aplicación</a:t>
            </a:r>
            <a:endParaRPr sz="2111">
              <a:solidFill>
                <a:schemeClr val="lt1"/>
              </a:solidFill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50" y="1275462"/>
            <a:ext cx="2223289" cy="365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138" y="1135150"/>
            <a:ext cx="2348750" cy="3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53" y="2571738"/>
            <a:ext cx="1085350" cy="37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475" y="2587444"/>
            <a:ext cx="1085350" cy="3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/>
          <p:nvPr/>
        </p:nvSpPr>
        <p:spPr>
          <a:xfrm>
            <a:off x="3797388" y="2638050"/>
            <a:ext cx="1252800" cy="241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12B2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" y="2271075"/>
            <a:ext cx="5502926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530B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Arquitectura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73675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Autenticación basada en tokens</a:t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4">
            <a:alphaModFix/>
          </a:blip>
          <a:srcRect b="1722" l="2395" r="7877" t="8550"/>
          <a:stretch/>
        </p:blipFill>
        <p:spPr>
          <a:xfrm>
            <a:off x="3874950" y="1688975"/>
            <a:ext cx="4366725" cy="30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850" y="2355700"/>
            <a:ext cx="1779450" cy="20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EA3C3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Modelo de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575" y="1234073"/>
            <a:ext cx="6626374" cy="359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99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Resumen del Administrador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40"/>
          <p:cNvSpPr/>
          <p:nvPr/>
        </p:nvSpPr>
        <p:spPr>
          <a:xfrm>
            <a:off x="3711000" y="1190950"/>
            <a:ext cx="1546800" cy="502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Administrador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40"/>
          <p:cNvSpPr txBox="1"/>
          <p:nvPr/>
        </p:nvSpPr>
        <p:spPr>
          <a:xfrm>
            <a:off x="1453825" y="2050763"/>
            <a:ext cx="11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Gestiona</a:t>
            </a:r>
            <a:endParaRPr/>
          </a:p>
        </p:txBody>
      </p:sp>
      <p:sp>
        <p:nvSpPr>
          <p:cNvPr id="249" name="Google Shape;249;p40"/>
          <p:cNvSpPr/>
          <p:nvPr/>
        </p:nvSpPr>
        <p:spPr>
          <a:xfrm>
            <a:off x="2089275" y="3573238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Grupos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40"/>
          <p:cNvSpPr/>
          <p:nvPr/>
        </p:nvSpPr>
        <p:spPr>
          <a:xfrm>
            <a:off x="5653975" y="3573238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Usuarios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40"/>
          <p:cNvSpPr/>
          <p:nvPr/>
        </p:nvSpPr>
        <p:spPr>
          <a:xfrm flipH="1" rot="-5400000">
            <a:off x="1944600" y="1768775"/>
            <a:ext cx="2230800" cy="130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Profesor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0"/>
          <p:cNvSpPr/>
          <p:nvPr/>
        </p:nvSpPr>
        <p:spPr>
          <a:xfrm rot="5400000">
            <a:off x="4782650" y="1779425"/>
            <a:ext cx="2252100" cy="130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Profesor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6413525" y="2014988"/>
            <a:ext cx="11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Gestiona</a:t>
            </a:r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3530075" y="3595450"/>
            <a:ext cx="2105100" cy="45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 txBox="1"/>
          <p:nvPr/>
        </p:nvSpPr>
        <p:spPr>
          <a:xfrm>
            <a:off x="3945300" y="3112163"/>
            <a:ext cx="11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Pertenecen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6D9EEB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Resumen del profesor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3622500" y="1176600"/>
            <a:ext cx="1581000" cy="502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Profesor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41"/>
          <p:cNvSpPr/>
          <p:nvPr/>
        </p:nvSpPr>
        <p:spPr>
          <a:xfrm>
            <a:off x="3622375" y="2348313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A1F9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Grupos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41"/>
          <p:cNvSpPr/>
          <p:nvPr/>
        </p:nvSpPr>
        <p:spPr>
          <a:xfrm>
            <a:off x="3778025" y="1678788"/>
            <a:ext cx="1174500" cy="669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/>
          <p:nvPr/>
        </p:nvSpPr>
        <p:spPr>
          <a:xfrm flipH="1" rot="-5400000">
            <a:off x="1867500" y="1721588"/>
            <a:ext cx="2208000" cy="130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Profesor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/>
          <p:nvPr/>
        </p:nvSpPr>
        <p:spPr>
          <a:xfrm rot="5400000">
            <a:off x="4750725" y="1721588"/>
            <a:ext cx="2208000" cy="130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Profesor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1"/>
          <p:cNvSpPr txBox="1"/>
          <p:nvPr/>
        </p:nvSpPr>
        <p:spPr>
          <a:xfrm>
            <a:off x="2001675" y="2240988"/>
            <a:ext cx="11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</a:t>
            </a:r>
            <a:endParaRPr/>
          </a:p>
        </p:txBody>
      </p:sp>
      <p:sp>
        <p:nvSpPr>
          <p:cNvPr id="268" name="Google Shape;268;p41"/>
          <p:cNvSpPr txBox="1"/>
          <p:nvPr/>
        </p:nvSpPr>
        <p:spPr>
          <a:xfrm>
            <a:off x="6260525" y="2293538"/>
            <a:ext cx="114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Invita a grupo</a:t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 rot="2700000">
            <a:off x="4612969" y="3056587"/>
            <a:ext cx="1438679" cy="63682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pertenece</a:t>
            </a:r>
            <a:endParaRPr/>
          </a:p>
        </p:txBody>
      </p:sp>
      <p:sp>
        <p:nvSpPr>
          <p:cNvPr id="270" name="Google Shape;270;p41"/>
          <p:cNvSpPr/>
          <p:nvPr/>
        </p:nvSpPr>
        <p:spPr>
          <a:xfrm flipH="1" rot="-2700000">
            <a:off x="2978319" y="3030280"/>
            <a:ext cx="1434013" cy="63682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pertenece</a:t>
            </a: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1926000" y="3476513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Desafíos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41"/>
          <p:cNvSpPr/>
          <p:nvPr/>
        </p:nvSpPr>
        <p:spPr>
          <a:xfrm rot="-2700000">
            <a:off x="4644382" y="3862275"/>
            <a:ext cx="1233336" cy="64063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</a:t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5689450" y="3476513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Estudiante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41"/>
          <p:cNvSpPr/>
          <p:nvPr/>
        </p:nvSpPr>
        <p:spPr>
          <a:xfrm rot="2700000">
            <a:off x="3188232" y="3950327"/>
            <a:ext cx="1136603" cy="69494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contesta</a:t>
            </a:r>
            <a:endParaRPr sz="1000"/>
          </a:p>
        </p:txBody>
      </p:sp>
      <p:sp>
        <p:nvSpPr>
          <p:cNvPr id="275" name="Google Shape;275;p41"/>
          <p:cNvSpPr/>
          <p:nvPr/>
        </p:nvSpPr>
        <p:spPr>
          <a:xfrm>
            <a:off x="3883175" y="4646513"/>
            <a:ext cx="1224000" cy="400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Escritos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1"/>
          <p:cNvSpPr/>
          <p:nvPr/>
        </p:nvSpPr>
        <p:spPr>
          <a:xfrm>
            <a:off x="1233350" y="4505375"/>
            <a:ext cx="1325100" cy="502200"/>
          </a:xfrm>
          <a:prstGeom prst="roundRect">
            <a:avLst>
              <a:gd fmla="val 16667" name="adj"/>
            </a:avLst>
          </a:prstGeom>
          <a:solidFill>
            <a:srgbClr val="12B2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Multimedia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Desafío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6017675" y="4546100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8C71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Multimedia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Escrito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41"/>
          <p:cNvSpPr/>
          <p:nvPr/>
        </p:nvSpPr>
        <p:spPr>
          <a:xfrm rot="2162191">
            <a:off x="2170085" y="3916412"/>
            <a:ext cx="276389" cy="66277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5107175" y="4685675"/>
            <a:ext cx="9105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Tienen</a:t>
            </a:r>
            <a:endParaRPr/>
          </a:p>
        </p:txBody>
      </p:sp>
      <p:sp>
        <p:nvSpPr>
          <p:cNvPr id="280" name="Google Shape;280;p41"/>
          <p:cNvSpPr txBox="1"/>
          <p:nvPr/>
        </p:nvSpPr>
        <p:spPr>
          <a:xfrm>
            <a:off x="1396750" y="3982500"/>
            <a:ext cx="8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Tienen</a:t>
            </a:r>
            <a:endParaRPr/>
          </a:p>
        </p:txBody>
      </p:sp>
      <p:sp>
        <p:nvSpPr>
          <p:cNvPr id="281" name="Google Shape;281;p41"/>
          <p:cNvSpPr txBox="1"/>
          <p:nvPr/>
        </p:nvSpPr>
        <p:spPr>
          <a:xfrm>
            <a:off x="4057425" y="1893350"/>
            <a:ext cx="11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27BA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Resumen del estudiante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2"/>
          <p:cNvSpPr/>
          <p:nvPr/>
        </p:nvSpPr>
        <p:spPr>
          <a:xfrm>
            <a:off x="7092225" y="3015963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Equipos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42"/>
          <p:cNvSpPr/>
          <p:nvPr/>
        </p:nvSpPr>
        <p:spPr>
          <a:xfrm>
            <a:off x="7152525" y="2249975"/>
            <a:ext cx="1174500" cy="78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</a:t>
            </a:r>
            <a:endParaRPr/>
          </a:p>
        </p:txBody>
      </p:sp>
      <p:sp>
        <p:nvSpPr>
          <p:cNvPr id="290" name="Google Shape;290;p42"/>
          <p:cNvSpPr txBox="1"/>
          <p:nvPr/>
        </p:nvSpPr>
        <p:spPr>
          <a:xfrm>
            <a:off x="6187850" y="1248225"/>
            <a:ext cx="8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invita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equipo</a:t>
            </a:r>
            <a:endParaRPr/>
          </a:p>
        </p:txBody>
      </p:sp>
      <p:sp>
        <p:nvSpPr>
          <p:cNvPr id="291" name="Google Shape;291;p42"/>
          <p:cNvSpPr/>
          <p:nvPr/>
        </p:nvSpPr>
        <p:spPr>
          <a:xfrm rot="2700000">
            <a:off x="5952311" y="3788584"/>
            <a:ext cx="1755605" cy="60203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contesta</a:t>
            </a:r>
            <a:endParaRPr sz="1000"/>
          </a:p>
        </p:txBody>
      </p:sp>
      <p:sp>
        <p:nvSpPr>
          <p:cNvPr id="292" name="Google Shape;292;p42"/>
          <p:cNvSpPr/>
          <p:nvPr/>
        </p:nvSpPr>
        <p:spPr>
          <a:xfrm>
            <a:off x="7247625" y="3536575"/>
            <a:ext cx="984300" cy="920700"/>
          </a:xfrm>
          <a:prstGeom prst="downArrow">
            <a:avLst>
              <a:gd fmla="val 49435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crea</a:t>
            </a:r>
            <a:endParaRPr sz="1200"/>
          </a:p>
        </p:txBody>
      </p:sp>
      <p:sp>
        <p:nvSpPr>
          <p:cNvPr id="293" name="Google Shape;293;p42"/>
          <p:cNvSpPr/>
          <p:nvPr/>
        </p:nvSpPr>
        <p:spPr>
          <a:xfrm>
            <a:off x="7127775" y="1366098"/>
            <a:ext cx="1224000" cy="5355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2105100" y="1304913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Estudiante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42"/>
          <p:cNvSpPr/>
          <p:nvPr/>
        </p:nvSpPr>
        <p:spPr>
          <a:xfrm>
            <a:off x="2389425" y="1807125"/>
            <a:ext cx="984300" cy="972600"/>
          </a:xfrm>
          <a:prstGeom prst="downArrow">
            <a:avLst>
              <a:gd fmla="val 49435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crea</a:t>
            </a:r>
            <a:endParaRPr sz="1200"/>
          </a:p>
        </p:txBody>
      </p:sp>
      <p:sp>
        <p:nvSpPr>
          <p:cNvPr id="296" name="Google Shape;296;p42"/>
          <p:cNvSpPr/>
          <p:nvPr/>
        </p:nvSpPr>
        <p:spPr>
          <a:xfrm>
            <a:off x="2216325" y="3831448"/>
            <a:ext cx="1422000" cy="4377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Desafíos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42"/>
          <p:cNvSpPr/>
          <p:nvPr/>
        </p:nvSpPr>
        <p:spPr>
          <a:xfrm>
            <a:off x="2060925" y="3216101"/>
            <a:ext cx="1641300" cy="615600"/>
          </a:xfrm>
          <a:prstGeom prst="downArrow">
            <a:avLst>
              <a:gd fmla="val 49435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contesta</a:t>
            </a:r>
            <a:endParaRPr sz="1200"/>
          </a:p>
        </p:txBody>
      </p:sp>
      <p:sp>
        <p:nvSpPr>
          <p:cNvPr id="298" name="Google Shape;298;p42"/>
          <p:cNvSpPr/>
          <p:nvPr/>
        </p:nvSpPr>
        <p:spPr>
          <a:xfrm>
            <a:off x="7028775" y="1765738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Estudiante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7092225" y="4457400"/>
            <a:ext cx="1295100" cy="572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Escritos colaborativos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2168550" y="2765875"/>
            <a:ext cx="1295100" cy="437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Escritos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42"/>
          <p:cNvSpPr/>
          <p:nvPr/>
        </p:nvSpPr>
        <p:spPr>
          <a:xfrm>
            <a:off x="64725" y="3859050"/>
            <a:ext cx="1307700" cy="502200"/>
          </a:xfrm>
          <a:prstGeom prst="roundRect">
            <a:avLst>
              <a:gd fmla="val 16667" name="adj"/>
            </a:avLst>
          </a:prstGeom>
          <a:solidFill>
            <a:srgbClr val="12B2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Multimedia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Desafío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39000" y="2733625"/>
            <a:ext cx="1224000" cy="502200"/>
          </a:xfrm>
          <a:prstGeom prst="roundRect">
            <a:avLst>
              <a:gd fmla="val 16667" name="adj"/>
            </a:avLst>
          </a:prstGeom>
          <a:solidFill>
            <a:srgbClr val="8C71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Multimedia Escrito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1293825" y="2796025"/>
            <a:ext cx="843900" cy="377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Tienen</a:t>
            </a: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4731475" y="4555050"/>
            <a:ext cx="1224000" cy="502200"/>
          </a:xfrm>
          <a:prstGeom prst="roundRect">
            <a:avLst>
              <a:gd fmla="val 16667" name="adj"/>
            </a:avLst>
          </a:prstGeom>
          <a:solidFill>
            <a:srgbClr val="8C71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Multimedia Escrito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4561263" y="1901600"/>
            <a:ext cx="1307700" cy="502200"/>
          </a:xfrm>
          <a:prstGeom prst="roundRect">
            <a:avLst>
              <a:gd fmla="val 16667" name="adj"/>
            </a:avLst>
          </a:prstGeom>
          <a:solidFill>
            <a:srgbClr val="12B2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Multimedia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Desafío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5973350" y="4617450"/>
            <a:ext cx="1101000" cy="377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Tienen</a:t>
            </a:r>
            <a:endParaRPr/>
          </a:p>
        </p:txBody>
      </p:sp>
      <p:sp>
        <p:nvSpPr>
          <p:cNvPr id="307" name="Google Shape;307;p42"/>
          <p:cNvSpPr/>
          <p:nvPr/>
        </p:nvSpPr>
        <p:spPr>
          <a:xfrm rot="-2698170">
            <a:off x="5428045" y="2253730"/>
            <a:ext cx="398596" cy="106532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/>
          <p:nvPr/>
        </p:nvSpPr>
        <p:spPr>
          <a:xfrm>
            <a:off x="1372425" y="3921450"/>
            <a:ext cx="843900" cy="377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Tienen</a:t>
            </a:r>
            <a:endParaRPr/>
          </a:p>
        </p:txBody>
      </p:sp>
      <p:sp>
        <p:nvSpPr>
          <p:cNvPr id="309" name="Google Shape;309;p42"/>
          <p:cNvSpPr/>
          <p:nvPr/>
        </p:nvSpPr>
        <p:spPr>
          <a:xfrm>
            <a:off x="5352600" y="2989538"/>
            <a:ext cx="1422000" cy="502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Desafíos colaborativos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5555550" y="2359825"/>
            <a:ext cx="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Tienen</a:t>
            </a:r>
            <a:endParaRPr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" y="2271075"/>
            <a:ext cx="5502926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8C71D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8" name="Google Shape;318;p43" title="Vídeo nuev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150" y="1219700"/>
            <a:ext cx="5375299" cy="30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9450" y="1294125"/>
            <a:ext cx="3539574" cy="3539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61976" y="2271075"/>
            <a:ext cx="5502926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502425" y="1201975"/>
            <a:ext cx="5330700" cy="3295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just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Es una aplicación web para el fomento de la escritura creativa sin los límites del formato físico, desarrollada en un entorno literario y </a:t>
            </a:r>
            <a:r>
              <a:rPr lang="es" sz="10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académico.</a:t>
            </a:r>
            <a:endParaRPr sz="10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364450"/>
            <a:ext cx="8520600" cy="656100"/>
          </a:xfrm>
          <a:prstGeom prst="rect">
            <a:avLst/>
          </a:prstGeom>
          <a:solidFill>
            <a:srgbClr val="FF530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33">
                <a:solidFill>
                  <a:schemeClr val="lt1"/>
                </a:solidFill>
              </a:rPr>
              <a:t>¿Qué es Creactiva?</a:t>
            </a:r>
            <a:endParaRPr sz="3333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050" y="1425075"/>
            <a:ext cx="3259850" cy="3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2271075"/>
            <a:ext cx="4709699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>
            <p:ph type="title"/>
          </p:nvPr>
        </p:nvSpPr>
        <p:spPr>
          <a:xfrm>
            <a:off x="386075" y="436175"/>
            <a:ext cx="8520600" cy="5727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Contributions - </a:t>
            </a:r>
            <a:r>
              <a:rPr lang="es" sz="2222">
                <a:solidFill>
                  <a:schemeClr val="lt1"/>
                </a:solidFill>
              </a:rPr>
              <a:t>Gonzalo </a:t>
            </a:r>
            <a:endParaRPr sz="2222">
              <a:solidFill>
                <a:schemeClr val="lt1"/>
              </a:solidFill>
            </a:endParaRPr>
          </a:p>
        </p:txBody>
      </p:sp>
      <p:sp>
        <p:nvSpPr>
          <p:cNvPr id="326" name="Google Shape;326;p44"/>
          <p:cNvSpPr txBox="1"/>
          <p:nvPr>
            <p:ph idx="1" type="body"/>
          </p:nvPr>
        </p:nvSpPr>
        <p:spPr>
          <a:xfrm>
            <a:off x="311700" y="1234075"/>
            <a:ext cx="2603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b="1" lang="es">
                <a:latin typeface="Work Sans"/>
                <a:ea typeface="Work Sans"/>
                <a:cs typeface="Work Sans"/>
                <a:sym typeface="Work Sans"/>
              </a:rPr>
              <a:t>Teacher features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Group 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management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Student management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Applicant admission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7" name="Google Shape;327;p44"/>
          <p:cNvSpPr txBox="1"/>
          <p:nvPr>
            <p:ph idx="1" type="body"/>
          </p:nvPr>
        </p:nvSpPr>
        <p:spPr>
          <a:xfrm>
            <a:off x="3105613" y="1234075"/>
            <a:ext cx="2603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b="1" lang="es">
                <a:latin typeface="Work Sans"/>
                <a:ea typeface="Work Sans"/>
                <a:cs typeface="Work Sans"/>
                <a:sym typeface="Work Sans"/>
              </a:rPr>
              <a:t>Admin </a:t>
            </a:r>
            <a:r>
              <a:rPr b="1" lang="es">
                <a:latin typeface="Work Sans"/>
                <a:ea typeface="Work Sans"/>
                <a:cs typeface="Work Sans"/>
                <a:sym typeface="Work Sans"/>
              </a:rPr>
              <a:t>features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User 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management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Applicant admission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Group renaming and deactivation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5708725" y="1234075"/>
            <a:ext cx="30714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b="1" lang="es">
                <a:latin typeface="Work Sans"/>
                <a:ea typeface="Work Sans"/>
                <a:cs typeface="Work Sans"/>
                <a:sym typeface="Work Sans"/>
              </a:rPr>
              <a:t>General </a:t>
            </a:r>
            <a:r>
              <a:rPr b="1" lang="es">
                <a:latin typeface="Work Sans"/>
                <a:ea typeface="Work Sans"/>
                <a:cs typeface="Work Sans"/>
                <a:sym typeface="Work Sans"/>
              </a:rPr>
              <a:t>features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Dynamic search functions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View user profile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User lists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Role based view adaptation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Error handling system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○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Backend server structure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2271075"/>
            <a:ext cx="4709699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530B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95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Contributions - </a:t>
            </a:r>
            <a:r>
              <a:rPr lang="es" sz="2222">
                <a:solidFill>
                  <a:schemeClr val="lt1"/>
                </a:solidFill>
              </a:rPr>
              <a:t>Luis</a:t>
            </a:r>
            <a:endParaRPr sz="2222">
              <a:solidFill>
                <a:schemeClr val="lt1"/>
              </a:solidFill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311701" y="3368850"/>
            <a:ext cx="3216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b="1" lang="es">
                <a:latin typeface="Work Sans"/>
                <a:ea typeface="Work Sans"/>
                <a:cs typeface="Work Sans"/>
                <a:sym typeface="Work Sans"/>
              </a:rPr>
              <a:t>API Integration in application.</a:t>
            </a:r>
            <a:endParaRPr b="1" sz="13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Text editor.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Calendar.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Upload server local files.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Socket.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37" name="Google Shape;337;p45"/>
          <p:cNvSpPr txBox="1"/>
          <p:nvPr/>
        </p:nvSpPr>
        <p:spPr>
          <a:xfrm>
            <a:off x="94850" y="1120275"/>
            <a:ext cx="3134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b="1" lang="es">
                <a:latin typeface="Work Sans"/>
                <a:ea typeface="Work Sans"/>
                <a:cs typeface="Work Sans"/>
                <a:sym typeface="Work Sans"/>
              </a:rPr>
              <a:t>General Features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Modal and prompts in app.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Management files for multimedia Challenges and Writings.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Storage Management for Multimedia files and profile user.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38" name="Google Shape;338;p45"/>
          <p:cNvSpPr txBox="1"/>
          <p:nvPr/>
        </p:nvSpPr>
        <p:spPr>
          <a:xfrm>
            <a:off x="5921700" y="1120275"/>
            <a:ext cx="28470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b="1" lang="es">
                <a:latin typeface="Work Sans"/>
                <a:ea typeface="Work Sans"/>
                <a:cs typeface="Work Sans"/>
                <a:sym typeface="Work Sans"/>
              </a:rPr>
              <a:t>Teacher Features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Entire Functionalities management for challenge.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Entire functionalities management for Writing</a:t>
            </a: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39" name="Google Shape;339;p45"/>
          <p:cNvSpPr txBox="1"/>
          <p:nvPr/>
        </p:nvSpPr>
        <p:spPr>
          <a:xfrm>
            <a:off x="2998200" y="1135725"/>
            <a:ext cx="29235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b="1" lang="es">
                <a:latin typeface="Work Sans"/>
                <a:ea typeface="Work Sans"/>
                <a:cs typeface="Work Sans"/>
                <a:sym typeface="Work Sans"/>
              </a:rPr>
              <a:t>Student Features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Entire functionalities management for writing.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Team functionalities management.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Work Sans"/>
              <a:buChar char="○"/>
            </a:pPr>
            <a:r>
              <a:rPr lang="es" sz="1300">
                <a:latin typeface="Work Sans"/>
                <a:ea typeface="Work Sans"/>
                <a:cs typeface="Work Sans"/>
                <a:sym typeface="Work Sans"/>
              </a:rPr>
              <a:t>Messenger Management (requests and invitations)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2271075"/>
            <a:ext cx="4709699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8C71D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95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Contributions - </a:t>
            </a:r>
            <a:r>
              <a:rPr lang="es" sz="2222">
                <a:solidFill>
                  <a:schemeClr val="lt1"/>
                </a:solidFill>
              </a:rPr>
              <a:t>Genesis</a:t>
            </a:r>
            <a:endParaRPr sz="2222">
              <a:solidFill>
                <a:schemeClr val="lt1"/>
              </a:solidFill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2991738" y="1394725"/>
            <a:ext cx="26895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b="1" lang="es" sz="1800">
                <a:latin typeface="Archivo"/>
                <a:ea typeface="Archivo"/>
                <a:cs typeface="Archivo"/>
                <a:sym typeface="Archivo"/>
              </a:rPr>
              <a:t>Style features</a:t>
            </a:r>
            <a:endParaRPr b="1"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○"/>
            </a:pPr>
            <a:r>
              <a:rPr lang="es" sz="1500">
                <a:latin typeface="Archivo"/>
                <a:ea typeface="Archivo"/>
                <a:cs typeface="Archivo"/>
                <a:sym typeface="Archivo"/>
              </a:rPr>
              <a:t>Define  the entire design.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500">
                <a:latin typeface="Archivo"/>
                <a:ea typeface="Archivo"/>
                <a:cs typeface="Archivo"/>
                <a:sym typeface="Archivo"/>
              </a:rPr>
              <a:t> Presentation of the user interface and user experience.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48" name="Google Shape;348;p46"/>
          <p:cNvSpPr txBox="1"/>
          <p:nvPr/>
        </p:nvSpPr>
        <p:spPr>
          <a:xfrm>
            <a:off x="252675" y="1332750"/>
            <a:ext cx="2689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b="1" lang="es" sz="1800">
                <a:latin typeface="Archivo"/>
                <a:ea typeface="Archivo"/>
                <a:cs typeface="Archivo"/>
                <a:sym typeface="Archivo"/>
              </a:rPr>
              <a:t>Frontend</a:t>
            </a:r>
            <a:r>
              <a:rPr b="1" lang="es" sz="1800">
                <a:latin typeface="Archivo"/>
                <a:ea typeface="Archivo"/>
                <a:cs typeface="Archivo"/>
                <a:sym typeface="Archivo"/>
              </a:rPr>
              <a:t> and </a:t>
            </a:r>
            <a:r>
              <a:rPr b="1" lang="es" sz="1800">
                <a:latin typeface="Archivo"/>
                <a:ea typeface="Archivo"/>
                <a:cs typeface="Archivo"/>
                <a:sym typeface="Archivo"/>
              </a:rPr>
              <a:t>Backend</a:t>
            </a:r>
            <a:r>
              <a:rPr b="1" lang="es" sz="1800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s" sz="1800">
                <a:latin typeface="Archivo"/>
                <a:ea typeface="Archivo"/>
                <a:cs typeface="Archivo"/>
                <a:sym typeface="Archivo"/>
              </a:rPr>
              <a:t>features</a:t>
            </a:r>
            <a:endParaRPr b="1"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○"/>
            </a:pPr>
            <a:r>
              <a:rPr lang="es" sz="1500">
                <a:latin typeface="Archivo"/>
                <a:ea typeface="Archivo"/>
                <a:cs typeface="Archivo"/>
                <a:sym typeface="Archivo"/>
              </a:rPr>
              <a:t>Connection of both instances via an API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chivo"/>
              <a:buChar char="○"/>
            </a:pPr>
            <a:r>
              <a:rPr lang="es" sz="1500">
                <a:latin typeface="Archivo"/>
                <a:ea typeface="Archivo"/>
                <a:cs typeface="Archivo"/>
                <a:sym typeface="Archivo"/>
              </a:rPr>
              <a:t>User authentication control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49" name="Google Shape;349;p46"/>
          <p:cNvSpPr txBox="1"/>
          <p:nvPr/>
        </p:nvSpPr>
        <p:spPr>
          <a:xfrm>
            <a:off x="5681250" y="1332750"/>
            <a:ext cx="26895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s" sz="1800">
                <a:latin typeface="Archivo"/>
                <a:ea typeface="Archivo"/>
                <a:cs typeface="Archivo"/>
                <a:sym typeface="Archivo"/>
              </a:rPr>
              <a:t>General features</a:t>
            </a:r>
            <a:endParaRPr b="1"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○"/>
            </a:pPr>
            <a:r>
              <a:rPr lang="es" sz="1500">
                <a:latin typeface="Archivo"/>
                <a:ea typeface="Archivo"/>
                <a:cs typeface="Archivo"/>
                <a:sym typeface="Archivo"/>
              </a:rPr>
              <a:t>User profile implementation.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○"/>
            </a:pPr>
            <a:r>
              <a:rPr lang="es" sz="1500">
                <a:latin typeface="Archivo"/>
                <a:ea typeface="Archivo"/>
                <a:cs typeface="Archivo"/>
                <a:sym typeface="Archivo"/>
              </a:rPr>
              <a:t>R</a:t>
            </a:r>
            <a:r>
              <a:rPr lang="es" sz="1500">
                <a:latin typeface="Archivo"/>
                <a:ea typeface="Archivo"/>
                <a:cs typeface="Archivo"/>
                <a:sym typeface="Archivo"/>
              </a:rPr>
              <a:t>outing of pages.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chivo"/>
              <a:buChar char="○"/>
            </a:pPr>
            <a:r>
              <a:rPr lang="es" sz="1500">
                <a:latin typeface="Archivo"/>
                <a:ea typeface="Archivo"/>
                <a:cs typeface="Archivo"/>
                <a:sym typeface="Archivo"/>
              </a:rPr>
              <a:t>Implementation of login and registration forms.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2271075"/>
            <a:ext cx="4709699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8C71D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Conclusiones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47"/>
          <p:cNvSpPr txBox="1"/>
          <p:nvPr>
            <p:ph idx="1" type="body"/>
          </p:nvPr>
        </p:nvSpPr>
        <p:spPr>
          <a:xfrm>
            <a:off x="373650" y="12216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Plataforma ideada para promover la escritura creativa.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Distintos tipos de 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evaluación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La comunidad de alumnos y profesores contenga un espacio donde potenciar la literatura.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 El uso de nuevas herramientas y sistemas de forma autodidacta.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Desarrollar una interfaz sencilla y 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explícita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 sobre la experiencia del usuario.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El arte es propio y único, todas las ilustraciones fueron hechas con un 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propósito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 para Creactiva.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Plataforma 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escalable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 para integrar funcionalidades a futuro.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1" y="2271075"/>
            <a:ext cx="4709699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2B2F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Trabajo </a:t>
            </a:r>
            <a:r>
              <a:rPr lang="es">
                <a:solidFill>
                  <a:schemeClr val="lt1"/>
                </a:solidFill>
              </a:rPr>
              <a:t>futuro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Exportar obras como PDF imprimibles.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Biblioteca de escritos.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Sistema de versiones.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Trabajo colaborativo simultáneo.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Interacción en partes 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específicas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 del texto.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Plantillas para desafíos.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Solicitud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 de invitación a grupo por parte de los 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estudiantes</a:t>
            </a:r>
            <a:r>
              <a:rPr lang="es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Enlazar escritos creando sagas.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311700" y="445025"/>
            <a:ext cx="2736300" cy="572700"/>
          </a:xfrm>
          <a:prstGeom prst="rect">
            <a:avLst/>
          </a:prstGeom>
          <a:solidFill>
            <a:srgbClr val="A1F964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Preguntas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428625"/>
            <a:ext cx="30480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61976" y="2271075"/>
            <a:ext cx="5502926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800100" y="1214075"/>
            <a:ext cx="7543800" cy="353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61950" lvl="0" marL="457200" rtl="0" algn="just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ork Sans"/>
              <a:buChar char="●"/>
            </a:pPr>
            <a:r>
              <a:rPr lang="es" sz="8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El formato físico requiere un espacio y tiempo dedicados a la actividad.</a:t>
            </a:r>
            <a:endParaRPr sz="84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rtl="0" algn="just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ork Sans"/>
              <a:buChar char="●"/>
            </a:pPr>
            <a:r>
              <a:rPr lang="es" sz="8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Opciones digitales limitadas como Story Planner o Literautas.</a:t>
            </a:r>
            <a:endParaRPr sz="84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1950" lvl="0" marL="457200" rtl="0" algn="just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ork Sans"/>
              <a:buChar char="●"/>
            </a:pPr>
            <a:r>
              <a:rPr lang="es" sz="8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Apoyo a asignaturas de la Facultad de Ciencias de la Información.</a:t>
            </a:r>
            <a:endParaRPr sz="84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82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364450"/>
            <a:ext cx="8520600" cy="6561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33">
                <a:solidFill>
                  <a:schemeClr val="lt1"/>
                </a:solidFill>
              </a:rPr>
              <a:t>Motivación</a:t>
            </a:r>
            <a:endParaRPr sz="3333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" y="2271075"/>
            <a:ext cx="5502926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96100"/>
          </a:xfrm>
          <a:prstGeom prst="rect">
            <a:avLst/>
          </a:prstGeom>
          <a:solidFill>
            <a:srgbClr val="76DC0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chemeClr val="lt1"/>
                </a:solidFill>
              </a:rPr>
              <a:t>Objetivos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538275" y="1652700"/>
            <a:ext cx="8173800" cy="25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Facilitar un espacio para la</a:t>
            </a:r>
            <a:r>
              <a:rPr b="1" lang="es"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escritura creativa</a:t>
            </a:r>
            <a:r>
              <a:rPr lang="es" sz="2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28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Ayudar a estudiantes a </a:t>
            </a:r>
            <a:r>
              <a:rPr b="1" lang="es"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explorar nuevas facetas creativas</a:t>
            </a:r>
            <a:r>
              <a:rPr lang="es" sz="2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28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" y="2271075"/>
            <a:ext cx="5502926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type="title"/>
          </p:nvPr>
        </p:nvSpPr>
        <p:spPr>
          <a:xfrm>
            <a:off x="227700" y="416300"/>
            <a:ext cx="8688600" cy="615600"/>
          </a:xfrm>
          <a:prstGeom prst="rect">
            <a:avLst/>
          </a:prstGeom>
          <a:solidFill>
            <a:srgbClr val="FFDE1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0">
                <a:solidFill>
                  <a:schemeClr val="lt1"/>
                </a:solidFill>
              </a:rPr>
              <a:t>Los roles de Creactiva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455300" y="2814375"/>
            <a:ext cx="28083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Estudiantes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3311450" y="2814375"/>
            <a:ext cx="28083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Profesores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6023875" y="2814375"/>
            <a:ext cx="28083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Administradores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488" y="1530962"/>
            <a:ext cx="1554025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037" y="1530974"/>
            <a:ext cx="1325575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7400" y="1644560"/>
            <a:ext cx="1098400" cy="10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999675" y="3355600"/>
            <a:ext cx="181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Crean nuevos relatos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3492363" y="3355600"/>
            <a:ext cx="240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Organizan nuevos desafíos literarios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6119750" y="3355600"/>
            <a:ext cx="233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s">
                <a:latin typeface="Work Sans"/>
                <a:ea typeface="Work Sans"/>
                <a:cs typeface="Work Sans"/>
                <a:sym typeface="Work Sans"/>
              </a:rPr>
              <a:t>Mantienen la plataforma y su comunidad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0275" y="-8877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" y="2271075"/>
            <a:ext cx="5502926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99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0">
                <a:solidFill>
                  <a:schemeClr val="lt1"/>
                </a:solidFill>
              </a:rPr>
              <a:t>Desafíos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311700" y="1212650"/>
            <a:ext cx="4512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5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4333">
                <a:latin typeface="Work Sans"/>
                <a:ea typeface="Work Sans"/>
                <a:cs typeface="Work Sans"/>
                <a:sym typeface="Work Sans"/>
              </a:rPr>
              <a:t>¿Qué son los desafíos?</a:t>
            </a:r>
            <a:endParaRPr b="1" i="1" sz="4333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25382"/>
              <a:buFont typeface="Arial"/>
              <a:buNone/>
            </a:pPr>
            <a:r>
              <a:rPr lang="es" sz="4333">
                <a:latin typeface="Work Sans"/>
                <a:ea typeface="Work Sans"/>
                <a:cs typeface="Work Sans"/>
                <a:sym typeface="Work Sans"/>
              </a:rPr>
              <a:t>Son retos que invitan a los estudiantes de un grupo a crear nuevos escritos con ciertas características.</a:t>
            </a:r>
            <a:endParaRPr sz="4333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5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1162"/>
              <a:buFont typeface="Arial"/>
              <a:buNone/>
            </a:pPr>
            <a:r>
              <a:t/>
            </a:r>
            <a:endParaRPr sz="215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900" y="2905500"/>
            <a:ext cx="3101625" cy="19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 rotWithShape="1">
          <a:blip r:embed="rId5">
            <a:alphaModFix/>
          </a:blip>
          <a:srcRect b="0" l="0" r="0" t="6480"/>
          <a:stretch/>
        </p:blipFill>
        <p:spPr>
          <a:xfrm>
            <a:off x="5240100" y="1182174"/>
            <a:ext cx="1859200" cy="162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9300" y="-9957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0800000">
            <a:off x="-1" y="2271075"/>
            <a:ext cx="5502926" cy="28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EA999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33">
                <a:solidFill>
                  <a:schemeClr val="lt1"/>
                </a:solidFill>
              </a:rPr>
              <a:t>Escritos</a:t>
            </a:r>
            <a:endParaRPr sz="3333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750275" y="1467900"/>
            <a:ext cx="4488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5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2350">
                <a:latin typeface="Work Sans"/>
                <a:ea typeface="Work Sans"/>
                <a:cs typeface="Work Sans"/>
                <a:sym typeface="Work Sans"/>
              </a:rPr>
              <a:t>¿Qué son los escritos?</a:t>
            </a:r>
            <a:endParaRPr b="1" i="1" sz="235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2350">
                <a:latin typeface="Work Sans"/>
                <a:ea typeface="Work Sans"/>
                <a:cs typeface="Work Sans"/>
                <a:sym typeface="Work Sans"/>
              </a:rPr>
              <a:t>Es un relato que sigue las normas o reglas propuestas del desafío</a:t>
            </a:r>
            <a:endParaRPr i="1" sz="235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i="1" sz="215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384" y="3049350"/>
            <a:ext cx="2218067" cy="17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375" y="1156862"/>
            <a:ext cx="1753350" cy="17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400" y="-736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1F96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00">
                <a:solidFill>
                  <a:schemeClr val="lt1"/>
                </a:solidFill>
              </a:rPr>
              <a:t>Grupos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4572000" y="1205575"/>
            <a:ext cx="4371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55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s" sz="8550">
                <a:latin typeface="Work Sans"/>
                <a:ea typeface="Work Sans"/>
                <a:cs typeface="Work Sans"/>
                <a:sym typeface="Work Sans"/>
              </a:rPr>
              <a:t>¿Qué son los grupos?</a:t>
            </a:r>
            <a:endParaRPr b="1" i="1" sz="855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s" sz="8550">
                <a:latin typeface="Work Sans"/>
                <a:ea typeface="Work Sans"/>
                <a:cs typeface="Work Sans"/>
                <a:sym typeface="Work Sans"/>
              </a:rPr>
              <a:t>Son una forma de organizar estudiantes para proponer desafíos a personas con distintos intereses</a:t>
            </a:r>
            <a:r>
              <a:rPr lang="es" sz="855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855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s" sz="8550">
                <a:latin typeface="Work Sans"/>
                <a:ea typeface="Work Sans"/>
                <a:cs typeface="Work Sans"/>
                <a:sym typeface="Work Sans"/>
              </a:rPr>
              <a:t>Similar a las clases del </a:t>
            </a:r>
            <a:r>
              <a:rPr i="1" lang="es" sz="8550">
                <a:latin typeface="Work Sans"/>
                <a:ea typeface="Work Sans"/>
                <a:cs typeface="Work Sans"/>
                <a:sym typeface="Work Sans"/>
              </a:rPr>
              <a:t>campus virtual</a:t>
            </a:r>
            <a:r>
              <a:rPr lang="es" sz="855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855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5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1162"/>
              <a:buFont typeface="Arial"/>
              <a:buNone/>
            </a:pPr>
            <a:r>
              <a:t/>
            </a:r>
            <a:endParaRPr sz="215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2488"/>
            <a:ext cx="3828454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-3930400" y="1334400"/>
            <a:ext cx="73563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2C4C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Equipos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4206525" y="1443150"/>
            <a:ext cx="4818000" cy="30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400">
                <a:latin typeface="Work Sans"/>
                <a:ea typeface="Work Sans"/>
                <a:cs typeface="Work Sans"/>
                <a:sym typeface="Work Sans"/>
              </a:rPr>
              <a:t>¿</a:t>
            </a:r>
            <a:r>
              <a:rPr b="1" i="1" lang="es" sz="2400">
                <a:latin typeface="Work Sans"/>
                <a:ea typeface="Work Sans"/>
                <a:cs typeface="Work Sans"/>
                <a:sym typeface="Work Sans"/>
              </a:rPr>
              <a:t>Qué</a:t>
            </a:r>
            <a:r>
              <a:rPr b="1" i="1" lang="es" sz="2400">
                <a:latin typeface="Work Sans"/>
                <a:ea typeface="Work Sans"/>
                <a:cs typeface="Work Sans"/>
                <a:sym typeface="Work Sans"/>
              </a:rPr>
              <a:t> son los equipos?</a:t>
            </a:r>
            <a:endParaRPr b="1" i="1"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200">
                <a:latin typeface="Work Sans"/>
                <a:ea typeface="Work Sans"/>
                <a:cs typeface="Work Sans"/>
                <a:sym typeface="Work Sans"/>
              </a:rPr>
              <a:t>Son un grupo de estudiantes que tienen como objetivo </a:t>
            </a:r>
            <a:r>
              <a:rPr lang="es" sz="2200">
                <a:latin typeface="Work Sans"/>
                <a:ea typeface="Work Sans"/>
                <a:cs typeface="Work Sans"/>
                <a:sym typeface="Work Sans"/>
              </a:rPr>
              <a:t>común responder a un desafío mediante la creación de un escrito en equipo o colaborativo</a:t>
            </a:r>
            <a:r>
              <a:rPr lang="es" sz="22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75" y="1653850"/>
            <a:ext cx="3607600" cy="29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400" y="-149825"/>
            <a:ext cx="166190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